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8" r:id="rId2"/>
    <p:sldId id="257" r:id="rId3"/>
    <p:sldId id="260" r:id="rId4"/>
    <p:sldId id="264" r:id="rId5"/>
    <p:sldId id="298" r:id="rId6"/>
    <p:sldId id="269" r:id="rId7"/>
    <p:sldId id="301" r:id="rId8"/>
    <p:sldId id="300" r:id="rId9"/>
    <p:sldId id="270" r:id="rId10"/>
    <p:sldId id="302" r:id="rId11"/>
    <p:sldId id="303" r:id="rId12"/>
    <p:sldId id="271" r:id="rId13"/>
    <p:sldId id="272" r:id="rId14"/>
    <p:sldId id="305" r:id="rId15"/>
    <p:sldId id="306" r:id="rId16"/>
    <p:sldId id="304" r:id="rId17"/>
    <p:sldId id="273" r:id="rId18"/>
    <p:sldId id="274" r:id="rId19"/>
    <p:sldId id="311" r:id="rId20"/>
    <p:sldId id="313" r:id="rId21"/>
    <p:sldId id="314" r:id="rId22"/>
    <p:sldId id="312" r:id="rId23"/>
    <p:sldId id="316" r:id="rId24"/>
    <p:sldId id="315" r:id="rId25"/>
    <p:sldId id="309" r:id="rId26"/>
    <p:sldId id="317" r:id="rId27"/>
    <p:sldId id="307" r:id="rId28"/>
    <p:sldId id="318" r:id="rId29"/>
    <p:sldId id="308" r:id="rId30"/>
    <p:sldId id="275" r:id="rId31"/>
    <p:sldId id="276" r:id="rId32"/>
    <p:sldId id="310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68" r:id="rId55"/>
    <p:sldId id="259" r:id="rId56"/>
    <p:sldId id="262" r:id="rId57"/>
    <p:sldId id="266" r:id="rId58"/>
    <p:sldId id="267" r:id="rId59"/>
    <p:sldId id="261" r:id="rId60"/>
    <p:sldId id="263" r:id="rId61"/>
    <p:sldId id="26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4F2683"/>
    <a:srgbClr val="F6AC41"/>
    <a:srgbClr val="DE3B3C"/>
    <a:srgbClr val="ABC61F"/>
    <a:srgbClr val="1573BD"/>
    <a:srgbClr val="807F83"/>
    <a:srgbClr val="3C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08"/>
    <p:restoredTop sz="50000"/>
  </p:normalViewPr>
  <p:slideViewPr>
    <p:cSldViewPr snapToGrid="0" snapToObjects="1">
      <p:cViewPr>
        <p:scale>
          <a:sx n="60" d="100"/>
          <a:sy n="60" d="100"/>
        </p:scale>
        <p:origin x="1088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573BD"/>
              </a:solidFill>
            </c:spPr>
          </c:dPt>
          <c:dPt>
            <c:idx val="1"/>
            <c:bubble3D val="0"/>
            <c:spPr>
              <a:solidFill>
                <a:srgbClr val="3C1B71"/>
              </a:solidFill>
            </c:spPr>
          </c:dPt>
          <c:dPt>
            <c:idx val="2"/>
            <c:bubble3D val="0"/>
            <c:spPr>
              <a:solidFill>
                <a:srgbClr val="DE3B3C"/>
              </a:solidFill>
            </c:spPr>
          </c:dPt>
          <c:dPt>
            <c:idx val="3"/>
            <c:bubble3D val="0"/>
            <c:spPr>
              <a:solidFill>
                <a:srgbClr val="F6AC41"/>
              </a:solidFill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  <c:txPr>
        <a:bodyPr/>
        <a:lstStyle/>
        <a:p>
          <a:pPr>
            <a:defRPr>
              <a:solidFill>
                <a:srgbClr val="807F83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CA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1573BD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rgbClr val="3C1B71"/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rgbClr val="DE3B3C"/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spPr>
              <a:solidFill>
                <a:srgbClr val="F6AC4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137293248"/>
        <c:axId val="2137046656"/>
      </c:barChart>
      <c:catAx>
        <c:axId val="21372932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7046656"/>
        <c:crosses val="autoZero"/>
        <c:auto val="1"/>
        <c:lblAlgn val="ctr"/>
        <c:lblOffset val="100"/>
        <c:noMultiLvlLbl val="0"/>
      </c:catAx>
      <c:valAx>
        <c:axId val="21370466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807F83"/>
                </a:solidFill>
              </a:defRPr>
            </a:pPr>
            <a:endParaRPr lang="en-US"/>
          </a:p>
        </c:txPr>
        <c:crossAx val="213729324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rgbClr val="807F83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28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3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2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4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5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r>
              <a:rPr lang="en-US" baseline="0" dirty="0" smtClean="0"/>
              <a:t> better names or something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58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5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10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70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4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28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50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3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-Past several years there has been considerable</a:t>
            </a:r>
            <a:r>
              <a:rPr lang="en-US" baseline="0" dirty="0" smtClean="0"/>
              <a:t> advances in CV with respect to image </a:t>
            </a:r>
            <a:r>
              <a:rPr lang="en-US" baseline="0" dirty="0" err="1" smtClean="0"/>
              <a:t>classificaiton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retreival</a:t>
            </a:r>
            <a:endParaRPr lang="en-US" baseline="0" dirty="0" smtClean="0"/>
          </a:p>
          <a:p>
            <a:r>
              <a:rPr lang="en-US" baseline="0" dirty="0" smtClean="0"/>
              <a:t>-Limited work applying CV to MV</a:t>
            </a:r>
          </a:p>
          <a:p>
            <a:r>
              <a:rPr lang="en-US" baseline="0" dirty="0" smtClean="0"/>
              <a:t>	- </a:t>
            </a:r>
            <a:r>
              <a:rPr lang="is-IS" baseline="0" dirty="0" smtClean="0"/>
              <a:t>…. .... </a:t>
            </a:r>
            <a:endParaRPr lang="en-US" baseline="0" dirty="0" smtClean="0"/>
          </a:p>
          <a:p>
            <a:r>
              <a:rPr lang="en-US" baseline="0" dirty="0" smtClean="0"/>
              <a:t>-Many &lt;industry, factory? &gt; rely solely on humans for tasks such as identification and defect detection which is error prone</a:t>
            </a:r>
          </a:p>
          <a:p>
            <a:r>
              <a:rPr lang="en-US" baseline="0" dirty="0" smtClean="0"/>
              <a:t>    - </a:t>
            </a:r>
            <a:r>
              <a:rPr lang="is-IS" baseline="0" dirty="0" smtClean="0"/>
              <a:t>….. ... . </a:t>
            </a:r>
            <a:r>
              <a:rPr lang="is-IS" baseline="0" dirty="0" smtClean="0"/>
              <a:t>..</a:t>
            </a:r>
          </a:p>
          <a:p>
            <a:endParaRPr lang="is-IS" baseline="0" dirty="0" smtClean="0"/>
          </a:p>
          <a:p>
            <a:endParaRPr lang="is-IS" baseline="0" dirty="0" smtClean="0"/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Recent advances in computer vision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particularly with classification &amp; retrieval tasks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Limited active research on machine vision problems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Many manufacturing industries still rely on human inspection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3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3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04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4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 machine vision framework that</a:t>
            </a:r>
            <a:r>
              <a:rPr lang="en-US" baseline="0" dirty="0" smtClean="0"/>
              <a:t> can classify very similar </a:t>
            </a:r>
            <a:r>
              <a:rPr lang="en-US" baseline="0" dirty="0" err="1" smtClean="0"/>
              <a:t>automative</a:t>
            </a:r>
            <a:r>
              <a:rPr lang="en-US" baseline="0" dirty="0" smtClean="0"/>
              <a:t> parts in </a:t>
            </a:r>
          </a:p>
          <a:p>
            <a:r>
              <a:rPr lang="en-US" baseline="0" dirty="0" smtClean="0"/>
              <a:t>	- Can classify near real time</a:t>
            </a:r>
            <a:endParaRPr lang="en-US" dirty="0" smtClean="0"/>
          </a:p>
          <a:p>
            <a:r>
              <a:rPr lang="en-US" dirty="0" smtClean="0"/>
              <a:t>	-</a:t>
            </a:r>
            <a:r>
              <a:rPr lang="en-US" baseline="0" dirty="0" smtClean="0"/>
              <a:t> High classification accuracy to be useful in manufacturing environments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-An </a:t>
            </a:r>
            <a:r>
              <a:rPr lang="en-US" dirty="0" err="1" smtClean="0"/>
              <a:t>indepth</a:t>
            </a:r>
            <a:r>
              <a:rPr lang="en-US" dirty="0" smtClean="0"/>
              <a:t> compariso</a:t>
            </a:r>
            <a:r>
              <a:rPr lang="en-US" baseline="0" dirty="0" smtClean="0"/>
              <a:t>n of binary features (ORB) to traditional SIFT and SURF image features</a:t>
            </a:r>
          </a:p>
          <a:p>
            <a:r>
              <a:rPr lang="en-US" baseline="0" dirty="0" smtClean="0"/>
              <a:t>    - 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demonstration on advanced feature encoding techniques for fine-grained image classification that generalizes to MENTION CALTECH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-An object classification framework using binary features that can classify very similar automative parts in near real-time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cost effective machine vision system that is robust enough for industrial applications:</a:t>
            </a:r>
          </a:p>
          <a:p>
            <a:r>
              <a:rPr lang="is-IS" baseline="0" dirty="0" smtClean="0"/>
              <a:t>	-Used inexpensive webcams</a:t>
            </a:r>
          </a:p>
          <a:p>
            <a:r>
              <a:rPr lang="is-IS" baseline="0" dirty="0" smtClean="0"/>
              <a:t>	-Robust enough that &lt;high class acc&gt; in event of damaged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45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334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89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113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312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33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603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10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018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68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 machine vision framework that</a:t>
            </a:r>
            <a:r>
              <a:rPr lang="en-US" baseline="0" dirty="0" smtClean="0"/>
              <a:t> can classify very similar </a:t>
            </a:r>
            <a:r>
              <a:rPr lang="en-US" baseline="0" dirty="0" err="1" smtClean="0"/>
              <a:t>automative</a:t>
            </a:r>
            <a:r>
              <a:rPr lang="en-US" baseline="0" dirty="0" smtClean="0"/>
              <a:t> parts in </a:t>
            </a:r>
          </a:p>
          <a:p>
            <a:r>
              <a:rPr lang="en-US" baseline="0" dirty="0" smtClean="0"/>
              <a:t>	- Can classify near real time</a:t>
            </a:r>
            <a:endParaRPr lang="en-US" dirty="0" smtClean="0"/>
          </a:p>
          <a:p>
            <a:r>
              <a:rPr lang="en-US" dirty="0" smtClean="0"/>
              <a:t>	-</a:t>
            </a:r>
            <a:r>
              <a:rPr lang="en-US" baseline="0" dirty="0" smtClean="0"/>
              <a:t> High classification accuracy to be useful in manufacturing environments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-An </a:t>
            </a:r>
            <a:r>
              <a:rPr lang="en-US" dirty="0" err="1" smtClean="0"/>
              <a:t>indepth</a:t>
            </a:r>
            <a:r>
              <a:rPr lang="en-US" dirty="0" smtClean="0"/>
              <a:t> compariso</a:t>
            </a:r>
            <a:r>
              <a:rPr lang="en-US" baseline="0" dirty="0" smtClean="0"/>
              <a:t>n of binary features (ORB) to traditional SIFT and SURF image features</a:t>
            </a:r>
          </a:p>
          <a:p>
            <a:r>
              <a:rPr lang="en-US" baseline="0" dirty="0" smtClean="0"/>
              <a:t>    - 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demonstration on advanced feature encoding techniques for fine-grained image classification that generalizes to MENTION CALTECH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-An object classification framework using binary features that can classify very similar automative parts in near real-time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cost effective machine vision system that is robust enough for industrial applications:</a:t>
            </a:r>
          </a:p>
          <a:p>
            <a:r>
              <a:rPr lang="is-IS" baseline="0" dirty="0" smtClean="0"/>
              <a:t>	-Used inexpensive webcams</a:t>
            </a:r>
          </a:p>
          <a:p>
            <a:r>
              <a:rPr lang="is-IS" baseline="0" dirty="0" smtClean="0"/>
              <a:t>	-Robust enough that &lt;high class acc&gt; in event of damaged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198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93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556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 problem focuses on correct classification of window pillars</a:t>
            </a:r>
            <a:r>
              <a:rPr lang="en-US" baseline="0" dirty="0" smtClean="0"/>
              <a:t> and guides (see fig1.1)</a:t>
            </a:r>
          </a:p>
          <a:p>
            <a:r>
              <a:rPr lang="en-US" baseline="0" dirty="0" smtClean="0"/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types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autoparts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minimal variations in size, orientation, texture and luster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yet the parts must be correctly labelled during the vehicle assembly or for replacement parts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-A typical automotive plant can manufacturer several thousand of these parts a day</a:t>
            </a:r>
          </a:p>
          <a:p>
            <a:endParaRPr lang="en-US" dirty="0" smtClean="0"/>
          </a:p>
          <a:p>
            <a:r>
              <a:rPr lang="en-US" dirty="0" smtClean="0"/>
              <a:t>-Previously, correct labelling</a:t>
            </a:r>
            <a:r>
              <a:rPr lang="en-US" baseline="0" dirty="0" smtClean="0"/>
              <a:t> of these parts was left to humans.</a:t>
            </a:r>
          </a:p>
          <a:p>
            <a:r>
              <a:rPr lang="en-US" baseline="0" dirty="0" smtClean="0"/>
              <a:t>	-&gt;Difficult to identify small similarities on a moving belt</a:t>
            </a:r>
          </a:p>
          <a:p>
            <a:r>
              <a:rPr lang="en-US" baseline="0" dirty="0" smtClean="0"/>
              <a:t>	-&gt;Human fatigue during an 8+ hour shift</a:t>
            </a:r>
          </a:p>
          <a:p>
            <a:r>
              <a:rPr lang="en-US" baseline="0" dirty="0" smtClean="0"/>
              <a:t>	-&gt;More than one vehicle make and several models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 rate of human error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-&gt;the plant has to absorb the associated costs of shipping incorrectly labelled part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-&gt;lack of </a:t>
            </a:r>
            <a:r>
              <a:rPr lang="en-US" baseline="0" dirty="0" err="1" smtClean="0"/>
              <a:t>qualitiy</a:t>
            </a:r>
            <a:r>
              <a:rPr lang="en-US" baseline="0" dirty="0" smtClean="0"/>
              <a:t> control leads to unsatisfied customers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</a:t>
            </a:r>
          </a:p>
          <a:p>
            <a:endParaRPr lang="en-US" baseline="0" dirty="0" smtClean="0"/>
          </a:p>
          <a:p>
            <a:r>
              <a:rPr lang="en-US" dirty="0" smtClean="0"/>
              <a:t>- The plant employs </a:t>
            </a:r>
            <a:r>
              <a:rPr lang="en-US" baseline="0" dirty="0" smtClean="0"/>
              <a:t>humans to solely watch </a:t>
            </a:r>
            <a:r>
              <a:rPr lang="en-US" baseline="0" dirty="0" err="1" smtClean="0"/>
              <a:t>andwere</a:t>
            </a:r>
            <a:r>
              <a:rPr lang="en-US" baseline="0" dirty="0" smtClean="0"/>
              <a:t> assigned to identify the parts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-Correct classification of automotive parts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-Many automotive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5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 problem focuses on correct classification of window pillars</a:t>
            </a:r>
            <a:r>
              <a:rPr lang="en-US" baseline="0" dirty="0" smtClean="0"/>
              <a:t> and guides (see fig1.1)</a:t>
            </a:r>
          </a:p>
          <a:p>
            <a:r>
              <a:rPr lang="en-US" baseline="0" dirty="0" smtClean="0"/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types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autoparts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minimal variations in size, orientation, texture and luster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yet the parts must be correctly labelled during the vehicle assembly or for replacement parts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-A typical automotive plant can manufacturer several thousand of these parts a day</a:t>
            </a:r>
          </a:p>
          <a:p>
            <a:endParaRPr lang="en-US" dirty="0" smtClean="0"/>
          </a:p>
          <a:p>
            <a:r>
              <a:rPr lang="en-US" dirty="0" smtClean="0"/>
              <a:t>-Previously, correct labelling</a:t>
            </a:r>
            <a:r>
              <a:rPr lang="en-US" baseline="0" dirty="0" smtClean="0"/>
              <a:t> of these parts was left to humans.</a:t>
            </a:r>
          </a:p>
          <a:p>
            <a:r>
              <a:rPr lang="en-US" baseline="0" dirty="0" smtClean="0"/>
              <a:t>	-&gt;Difficult to identify small similarities on a moving belt</a:t>
            </a:r>
          </a:p>
          <a:p>
            <a:r>
              <a:rPr lang="en-US" baseline="0" dirty="0" smtClean="0"/>
              <a:t>	-&gt;Human fatigue during an 8+ hour shift</a:t>
            </a:r>
          </a:p>
          <a:p>
            <a:r>
              <a:rPr lang="en-US" baseline="0" dirty="0" smtClean="0"/>
              <a:t>	-&gt;More than one vehicle make and several models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 rate of human error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-&gt;the plant has to absorb the associated costs of shipping incorrectly labelled part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-&gt;lack of </a:t>
            </a:r>
            <a:r>
              <a:rPr lang="en-US" baseline="0" dirty="0" err="1" smtClean="0"/>
              <a:t>qualitiy</a:t>
            </a:r>
            <a:r>
              <a:rPr lang="en-US" baseline="0" dirty="0" smtClean="0"/>
              <a:t> control leads to unsatisfied customers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</a:t>
            </a:r>
          </a:p>
          <a:p>
            <a:endParaRPr lang="en-US" baseline="0" dirty="0" smtClean="0"/>
          </a:p>
          <a:p>
            <a:r>
              <a:rPr lang="en-US" dirty="0" smtClean="0"/>
              <a:t>- The plant employs </a:t>
            </a:r>
            <a:r>
              <a:rPr lang="en-US" baseline="0" dirty="0" smtClean="0"/>
              <a:t>humans to solely watch </a:t>
            </a:r>
            <a:r>
              <a:rPr lang="en-US" baseline="0" dirty="0" err="1" smtClean="0"/>
              <a:t>andwere</a:t>
            </a:r>
            <a:r>
              <a:rPr lang="en-US" baseline="0" dirty="0" smtClean="0"/>
              <a:t> assigned to identify the parts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-Correct classification of automotive parts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-Many automotive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 problem focuses on correct classification of window pillars</a:t>
            </a:r>
            <a:r>
              <a:rPr lang="en-US" baseline="0" dirty="0" smtClean="0"/>
              <a:t> and guides (see fig1.1)</a:t>
            </a:r>
          </a:p>
          <a:p>
            <a:r>
              <a:rPr lang="en-US" baseline="0" dirty="0" smtClean="0"/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types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autoparts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minimal variations in size, orientation, texture and luster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yet the parts must be correctly labelled during the vehicle assembly or for replacement parts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-A typical automotive plant can manufacturer several thousand of these parts a day</a:t>
            </a:r>
          </a:p>
          <a:p>
            <a:endParaRPr lang="en-US" dirty="0" smtClean="0"/>
          </a:p>
          <a:p>
            <a:r>
              <a:rPr lang="en-US" dirty="0" smtClean="0"/>
              <a:t>-Previously, correct labelling</a:t>
            </a:r>
            <a:r>
              <a:rPr lang="en-US" baseline="0" dirty="0" smtClean="0"/>
              <a:t> of these parts was left to humans.</a:t>
            </a:r>
          </a:p>
          <a:p>
            <a:r>
              <a:rPr lang="en-US" baseline="0" dirty="0" smtClean="0"/>
              <a:t>	-&gt;Difficult to identify small similarities on a moving belt</a:t>
            </a:r>
          </a:p>
          <a:p>
            <a:r>
              <a:rPr lang="en-US" baseline="0" dirty="0" smtClean="0"/>
              <a:t>	-&gt;Human fatigue during an 8+ hour shift</a:t>
            </a:r>
          </a:p>
          <a:p>
            <a:r>
              <a:rPr lang="en-US" baseline="0" dirty="0" smtClean="0"/>
              <a:t>	-&gt;More than one vehicle make and several models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 rate of human error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-&gt;the plant has to absorb the associated costs of shipping incorrectly labelled part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-&gt;lack of </a:t>
            </a:r>
            <a:r>
              <a:rPr lang="en-US" baseline="0" dirty="0" err="1" smtClean="0"/>
              <a:t>qualitiy</a:t>
            </a:r>
            <a:r>
              <a:rPr lang="en-US" baseline="0" dirty="0" smtClean="0"/>
              <a:t> control leads to unsatisfied customers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</a:t>
            </a:r>
          </a:p>
          <a:p>
            <a:endParaRPr lang="en-US" baseline="0" dirty="0" smtClean="0"/>
          </a:p>
          <a:p>
            <a:r>
              <a:rPr lang="en-US" dirty="0" smtClean="0"/>
              <a:t>- The plant employs </a:t>
            </a:r>
            <a:r>
              <a:rPr lang="en-US" baseline="0" dirty="0" smtClean="0"/>
              <a:t>humans to solely watch </a:t>
            </a:r>
            <a:r>
              <a:rPr lang="en-US" baseline="0" dirty="0" err="1" smtClean="0"/>
              <a:t>andwere</a:t>
            </a:r>
            <a:r>
              <a:rPr lang="en-US" baseline="0" dirty="0" smtClean="0"/>
              <a:t> assigned to identify the parts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-Correct classification of automotive parts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-Many automotive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2D3F-D7E6-1442-821F-92604E61E1C4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2932A-AE3C-AC47-8462-3308B7BEC7B2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C1FC-3CB4-3A4C-AF20-76E8BDAE576D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7941-19BC-2E4F-BA17-E5500954E611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BCAE-0F96-E447-BD71-E3FF080668BA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F836-77D3-1844-BC57-80F7A770343A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9129-CDAC-A640-A532-6F1B986B71F5}" type="datetime1">
              <a:rPr lang="en-CA" smtClean="0"/>
              <a:t>2016-01-24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FA07-64CE-8D4E-84E1-01E0FB3CE328}" type="datetime1">
              <a:rPr lang="en-CA" smtClean="0"/>
              <a:t>2016-01-24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C894-1434-0942-928C-6BB8D3F1F871}" type="datetime1">
              <a:rPr lang="en-CA" smtClean="0"/>
              <a:t>2016-01-24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4D65-C3C0-0A43-995D-7EC6147B05BB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E64-11A7-3944-AEB4-D4506DE59752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CB7EF-35A9-6347-9A88-A181BF9B44E9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48" y="965232"/>
            <a:ext cx="80057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3C1B71"/>
                </a:solidFill>
                <a:latin typeface="Arial"/>
                <a:cs typeface="Arial Unicode MS"/>
              </a:rPr>
              <a:t>Feature Encoding Strategies for Multi-View Image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201" y="6300890"/>
            <a:ext cx="398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F2683"/>
                </a:solidFill>
                <a:latin typeface="Arial"/>
                <a:cs typeface="Arial"/>
              </a:rPr>
              <a:t>Electrical and Computer Engineering</a:t>
            </a:r>
          </a:p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148" y="3850060"/>
            <a:ext cx="8005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M.E.Sc</a:t>
            </a: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 Candidate: Kyle </a:t>
            </a:r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Doerr</a:t>
            </a:r>
            <a:endParaRPr lang="en-US" sz="2800" b="1" dirty="0" smtClean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Supervisor: Dr. </a:t>
            </a:r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Samarabandu</a:t>
            </a:r>
            <a:endParaRPr lang="en-US" sz="2800" b="1" dirty="0" smtClean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Co-Supervisor: Dr. Wang</a:t>
            </a:r>
          </a:p>
          <a:p>
            <a:pPr algn="ctr"/>
            <a:endParaRPr lang="en-US" sz="2800" b="1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January 26, 2016</a:t>
            </a: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Bag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of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Words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formulation of the visual vocabulary now allows for building a training set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Features are matched to centroids by Nearest-</a:t>
            </a:r>
            <a:r>
              <a:rPr lang="en-US" sz="2800" dirty="0" err="1" smtClean="0"/>
              <a:t>Neighbour</a:t>
            </a:r>
            <a:r>
              <a:rPr lang="en-US" sz="2800" dirty="0" smtClean="0"/>
              <a:t> assignment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2" y="3037353"/>
            <a:ext cx="7200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5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44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Vector of Locally Aggregated </a:t>
            </a: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Descriptors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Extension to the Bag of words model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longer encodes features as just a histogram of word counts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Contains ‘first order information’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Word assignment + distances to centroid</a:t>
            </a: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73839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44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Vector of Locally Aggregated </a:t>
            </a: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Descriptors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686545"/>
            <a:ext cx="4648834" cy="3018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57" y="1842927"/>
            <a:ext cx="4370143" cy="2862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1" y="4572869"/>
            <a:ext cx="33655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5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Extension of the VLAD representation but uses directional information over absolute distances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Two main steps: 1-Embedding and 2-Aggregation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Embedding:</a:t>
            </a:r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4294700"/>
            <a:ext cx="5448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197866"/>
            <a:ext cx="5448300" cy="1761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5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Embedding: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Define an embedding function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On the set of normalized residual descriptors: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 smtClean="0"/>
              <a:t>	Forming the set R(x)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4125254"/>
            <a:ext cx="4711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8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set of residuals then undergo a </a:t>
            </a:r>
            <a:r>
              <a:rPr lang="en-US" sz="2800" i="1" dirty="0" smtClean="0"/>
              <a:t>whitening </a:t>
            </a:r>
            <a:r>
              <a:rPr lang="en-US" sz="2800" dirty="0" smtClean="0"/>
              <a:t>process: center, scale and rotate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</a:t>
            </a:r>
            <a:r>
              <a:rPr lang="en-US" sz="2800" baseline="-25000" dirty="0" smtClean="0"/>
              <a:t>0</a:t>
            </a:r>
            <a:r>
              <a:rPr lang="en-US" sz="2800" dirty="0"/>
              <a:t> </a:t>
            </a:r>
            <a:r>
              <a:rPr lang="en-US" sz="2800" dirty="0" smtClean="0"/>
              <a:t> = </a:t>
            </a:r>
            <a:r>
              <a:rPr lang="en-US" sz="2800" i="1" dirty="0" smtClean="0"/>
              <a:t>E</a:t>
            </a:r>
            <a:r>
              <a:rPr lang="pt-BR" sz="2800" baseline="-25000" dirty="0" err="1" smtClean="0"/>
              <a:t>X</a:t>
            </a:r>
            <a:r>
              <a:rPr lang="pt-BR" sz="2800" dirty="0" smtClean="0"/>
              <a:t>[</a:t>
            </a:r>
            <a:r>
              <a:rPr lang="pt-BR" sz="2800" dirty="0" err="1" smtClean="0"/>
              <a:t>R</a:t>
            </a:r>
            <a:r>
              <a:rPr lang="pt-BR" sz="2800" dirty="0" smtClean="0"/>
              <a:t>(</a:t>
            </a:r>
            <a:r>
              <a:rPr lang="pt-BR" sz="2800" dirty="0" err="1" smtClean="0"/>
              <a:t>x</a:t>
            </a:r>
            <a:r>
              <a:rPr lang="pt-BR" sz="2800" dirty="0" smtClean="0"/>
              <a:t>)] </a:t>
            </a:r>
            <a:r>
              <a:rPr lang="pt-BR" sz="2800" dirty="0" err="1" smtClean="0"/>
              <a:t>and</a:t>
            </a:r>
            <a:r>
              <a:rPr lang="pt-BR" sz="2800" dirty="0" smtClean="0"/>
              <a:t> </a:t>
            </a:r>
            <a:r>
              <a:rPr lang="el-GR" sz="2800" dirty="0" smtClean="0"/>
              <a:t>Σ</a:t>
            </a:r>
            <a:r>
              <a:rPr lang="en-US" sz="2800" dirty="0" smtClean="0"/>
              <a:t> – covariance matrix both learned on a training set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11105"/>
            <a:ext cx="2959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56" y="4714827"/>
            <a:ext cx="3759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1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Aggregation:</a:t>
            </a:r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3369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Proposed System</a:t>
            </a: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97"/>
            <a:ext cx="4545123" cy="4041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23" y="1848930"/>
            <a:ext cx="4598877" cy="33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Datasets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4.1 – 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How does the selection of feature types affect classification performance?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ORB, SIFT, SURF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How to incorporate multiple view information to perform a single image classification?</a:t>
            </a:r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92070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C1B71"/>
                </a:solidFill>
                <a:latin typeface="Arial"/>
                <a:cs typeface="Arial Unicode MS"/>
              </a:rPr>
              <a:t>Outline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Motivation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Contributions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Background on image classification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Feature Encoding techniques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Conclusion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Future Work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2800" b="1" dirty="0" smtClean="0">
              <a:latin typeface="Arial"/>
              <a:cs typeface="Arial Unicode MS"/>
            </a:endParaRPr>
          </a:p>
          <a:p>
            <a:pPr>
              <a:spcAft>
                <a:spcPts val="1200"/>
              </a:spcAft>
            </a:pPr>
            <a:endParaRPr lang="en-US" sz="6000" b="1" dirty="0" smtClean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4.1 – 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ORB Features: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HAVE MENTION ABOUT ORB</a:t>
            </a:r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599695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4.1 – 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Multiple view by aggregation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INSERT FORMULA</a:t>
            </a:r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828209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Results: Single View (in-house)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257545"/>
            <a:ext cx="7715923" cy="4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9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Results: Single View (</a:t>
            </a:r>
            <a:r>
              <a:rPr lang="en-US" sz="4000" b="1" dirty="0" err="1" smtClean="0">
                <a:solidFill>
                  <a:srgbClr val="3B1B70"/>
                </a:solidFill>
                <a:latin typeface="Arial"/>
                <a:cs typeface="Arial Unicode MS"/>
              </a:rPr>
              <a:t>CalTech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)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294954"/>
            <a:ext cx="8005704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Analysis 4.1 – 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ORB showed superior classification performance for in-house dataset but not </a:t>
            </a:r>
            <a:r>
              <a:rPr lang="en-US" sz="2800" dirty="0" err="1" smtClean="0"/>
              <a:t>CalTech</a:t>
            </a:r>
            <a:r>
              <a:rPr lang="en-US" sz="2800" dirty="0" smtClean="0"/>
              <a:t>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/>
              <a:t>CalTech</a:t>
            </a:r>
            <a:r>
              <a:rPr lang="en-US" sz="2800" dirty="0" smtClean="0"/>
              <a:t> dataset had much larger changes in scale and viewing angle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ORB appears to be more suitable in controlled environments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Accuracy as a function of dictionary size: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Diminishing returns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Trade off of increased classification time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ORB showed a classification speed increase of ~6.5x SIFT and ~3.4x SURF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Avoidance of license restrictions – both SIFT &amp; SURF are patent protected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52605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P4.2 – single vs multiple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Car parts ~90% classification accuracy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Not acceptable if thousands of parts are processed per 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Discriminating features are occluded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Discriminative physical features may not be visible in the one view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 view representation is challenging: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Depth information / 3D reconstruction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Computationally expensive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Many techniques require camera calibration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Feature correspondence is challenging for this particular dataset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35053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P4.2 – single vs multiple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Proposed simple approach of concatenation of feature vectors over multiple views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Construct a feature vector for each view independently then concatenate</a:t>
            </a:r>
          </a:p>
          <a:p>
            <a:endParaRPr lang="en-US" sz="2800" dirty="0" smtClean="0"/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 </a:t>
            </a:r>
            <a:r>
              <a:rPr lang="en-US" sz="2800" i="1" dirty="0" err="1"/>
              <a:t>i</a:t>
            </a:r>
            <a:r>
              <a:rPr lang="en-US" sz="2800" i="1" dirty="0" smtClean="0"/>
              <a:t> </a:t>
            </a:r>
            <a:r>
              <a:rPr lang="en-US" sz="2800" dirty="0" smtClean="0"/>
              <a:t>=1 to </a:t>
            </a:r>
            <a:r>
              <a:rPr lang="en-US" sz="2800" i="1" dirty="0" smtClean="0"/>
              <a:t>n</a:t>
            </a:r>
            <a:r>
              <a:rPr lang="en-US" sz="2800" dirty="0" smtClean="0"/>
              <a:t> views:</a:t>
            </a:r>
            <a:endParaRPr lang="en-US" sz="2800" dirty="0"/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Fvec</a:t>
            </a:r>
            <a:r>
              <a:rPr lang="en-US" sz="2800" dirty="0" smtClean="0"/>
              <a:t> := </a:t>
            </a:r>
            <a:r>
              <a:rPr lang="en-US" sz="2800" dirty="0" err="1" smtClean="0"/>
              <a:t>fvec</a:t>
            </a:r>
            <a:r>
              <a:rPr lang="en-US" sz="2800" i="1" baseline="-25000" dirty="0" err="1" smtClean="0"/>
              <a:t>i</a:t>
            </a:r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28705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Results1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– 4.2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0" y="1466403"/>
            <a:ext cx="8567140" cy="45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4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Results1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– 4.2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1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Significance1 4.2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Improve</a:t>
            </a:r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27148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1" y="573851"/>
            <a:ext cx="80057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Motivation</a:t>
            </a: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7231" y="1397000"/>
            <a:ext cx="8449569" cy="4351338"/>
          </a:xfrm>
        </p:spPr>
        <p:txBody>
          <a:bodyPr/>
          <a:lstStyle/>
          <a:p>
            <a:r>
              <a:rPr lang="en-CA" dirty="0" smtClean="0"/>
              <a:t>Recent advances in computer vision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Limited active research on machine vision problems</a:t>
            </a:r>
          </a:p>
          <a:p>
            <a:endParaRPr lang="en-CA" dirty="0"/>
          </a:p>
          <a:p>
            <a:r>
              <a:rPr lang="en-CA" dirty="0" smtClean="0"/>
              <a:t>Many manufacturing industries still rely on human inspection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58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Results1 – 4.3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Significance1 4.3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Significance1 4.3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5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R2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S2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estrum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faccaep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udiorit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atieatio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et,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veris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consect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R3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S3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R4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S4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2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Conclusions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Contributions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 machine vision framework that can classify very similar automotive parts:</a:t>
            </a:r>
            <a:endParaRPr lang="en-CA" sz="2800" dirty="0"/>
          </a:p>
          <a:p>
            <a:pPr marL="914400" lvl="1" indent="-457200">
              <a:buFont typeface="Arial" charset="0"/>
              <a:buChar char="•"/>
            </a:pPr>
            <a:r>
              <a:rPr lang="en-CA" sz="2800" dirty="0" smtClean="0"/>
              <a:t>High classification accuracy to be useful in manufacturing environments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 smtClean="0"/>
              <a:t>Near real-time classification</a:t>
            </a:r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An evaluation feature encoding techniques: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 smtClean="0"/>
              <a:t>With multiple view data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800" dirty="0" smtClean="0"/>
              <a:t>Results that generalize from machine vision to computer vision problems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 smtClean="0"/>
          </a:p>
          <a:p>
            <a:pPr marL="914400" lvl="1" indent="-457200">
              <a:buFont typeface="Arial" charset="0"/>
              <a:buChar char="•"/>
            </a:pPr>
            <a:endParaRPr lang="en-CA" sz="2800" dirty="0"/>
          </a:p>
          <a:p>
            <a:pPr lvl="1"/>
            <a:endParaRPr lang="en-CA" sz="2800" dirty="0" smtClean="0"/>
          </a:p>
          <a:p>
            <a:pPr lvl="1"/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Future Works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3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815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ADD THANK YOU SLIDE</a:t>
            </a:r>
          </a:p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AND</a:t>
            </a:r>
          </a:p>
          <a:p>
            <a:pPr>
              <a:spcAft>
                <a:spcPts val="1200"/>
              </a:spcAft>
            </a:pPr>
            <a:r>
              <a:rPr lang="en-US" sz="5000" b="1" smtClean="0">
                <a:solidFill>
                  <a:srgbClr val="3B1B70"/>
                </a:solidFill>
                <a:latin typeface="Arial"/>
                <a:cs typeface="Arial Unicode MS"/>
              </a:rPr>
              <a:t>ADD Q&amp;A SLIDE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59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7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Contributions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/>
              <a:t>A new object classification framework using binary ORB features that can classify </a:t>
            </a:r>
            <a:r>
              <a:rPr lang="en-CA" sz="2800" dirty="0" smtClean="0"/>
              <a:t>very similar </a:t>
            </a:r>
            <a:r>
              <a:rPr lang="en-CA" sz="2800" dirty="0"/>
              <a:t>automotive parts real-time and provide a meaningful, robust solution </a:t>
            </a:r>
            <a:r>
              <a:rPr lang="en-CA" sz="2800" dirty="0" smtClean="0"/>
              <a:t>for manufacturing </a:t>
            </a:r>
            <a:r>
              <a:rPr lang="en-CA" sz="2800" dirty="0"/>
              <a:t>settings</a:t>
            </a:r>
            <a:r>
              <a:rPr lang="en-CA" sz="2800" dirty="0" smtClean="0"/>
              <a:t>.</a:t>
            </a:r>
          </a:p>
          <a:p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 </a:t>
            </a:r>
            <a:r>
              <a:rPr lang="en-CA" sz="2800" dirty="0"/>
              <a:t>multi view </a:t>
            </a:r>
            <a:r>
              <a:rPr lang="en-CA" sz="2800" dirty="0" smtClean="0"/>
              <a:t>vision </a:t>
            </a:r>
            <a:r>
              <a:rPr lang="en-CA" sz="2800" dirty="0"/>
              <a:t>system </a:t>
            </a:r>
            <a:r>
              <a:rPr lang="en-CA" sz="2800" dirty="0" smtClean="0"/>
              <a:t>that can handle a missing input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1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317" y="1175925"/>
            <a:ext cx="4562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chemeClr val="bg1"/>
                </a:solidFill>
                <a:latin typeface="Arial"/>
                <a:cs typeface="Arial Unicode MS"/>
              </a:rPr>
              <a:t>New Topic </a:t>
            </a:r>
          </a:p>
          <a:p>
            <a:r>
              <a:rPr lang="en-US" sz="5000" b="1" dirty="0" smtClean="0">
                <a:solidFill>
                  <a:schemeClr val="bg1"/>
                </a:solidFill>
                <a:latin typeface="Arial"/>
                <a:cs typeface="Arial Unicode MS"/>
              </a:rPr>
              <a:t>Theme Area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7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274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0131198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5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2712442"/>
              </p:ext>
            </p:extLst>
          </p:nvPr>
        </p:nvGraphicFramePr>
        <p:xfrm>
          <a:off x="1912056" y="1655704"/>
          <a:ext cx="5707944" cy="3805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274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1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274" y="573851"/>
            <a:ext cx="8005704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dirty="0" smtClean="0">
                <a:solidFill>
                  <a:srgbClr val="3C1B71"/>
                </a:solidFill>
                <a:latin typeface="Arial"/>
                <a:cs typeface="Arial"/>
              </a:rPr>
              <a:t>Qui vel estrum faccaep udiorit atieatio et, veris consect ionesecest.</a:t>
            </a:r>
            <a:endParaRPr lang="en-US" sz="4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spcAft>
                <a:spcPts val="1200"/>
              </a:spcAft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 smtClean="0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4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4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the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2725577"/>
            <a:ext cx="8005704" cy="3139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The problem focuses on the correct classification of window pillars and guides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274" y="573851"/>
            <a:ext cx="8005704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Title Here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Qui vel estrum faccaep udiorit atieatio et, veris consect ionesecest.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</a:t>
            </a:r>
            <a:r>
              <a:rPr lang="en-US" sz="2800" dirty="0" smtClean="0">
                <a:solidFill>
                  <a:srgbClr val="807F83"/>
                </a:solidFill>
                <a:latin typeface="Arial"/>
                <a:cs typeface="Arial"/>
              </a:rPr>
              <a:t>.</a:t>
            </a:r>
          </a:p>
          <a:p>
            <a:pPr marL="685800" indent="-685800">
              <a:spcAft>
                <a:spcPts val="2400"/>
              </a:spcAft>
              <a:buSzPct val="75000"/>
              <a:buFont typeface="Arial"/>
              <a:buChar char="•"/>
            </a:pP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Qui </a:t>
            </a:r>
            <a:r>
              <a:rPr lang="en-US" sz="2800" dirty="0" err="1">
                <a:solidFill>
                  <a:srgbClr val="807F83"/>
                </a:solidFill>
                <a:latin typeface="Arial"/>
                <a:cs typeface="Arial"/>
              </a:rPr>
              <a:t>vel</a:t>
            </a:r>
            <a:r>
              <a:rPr lang="en-US" sz="2800" dirty="0">
                <a:solidFill>
                  <a:srgbClr val="807F83"/>
                </a:solidFill>
                <a:latin typeface="Arial"/>
                <a:cs typeface="Arial"/>
              </a:rPr>
              <a:t> estrum faccaep udiorit atieatio et, veris consect ionesecest.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the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Variations </a:t>
            </a:r>
            <a:r>
              <a:rPr lang="en-CA" sz="2800" smtClean="0"/>
              <a:t>in length, orientation and luster</a:t>
            </a:r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998861"/>
            <a:ext cx="4182553" cy="327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83" y="2044938"/>
            <a:ext cx="4085662" cy="32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the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0889" y="6377666"/>
            <a:ext cx="318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rial"/>
                <a:cs typeface="Arial"/>
              </a:rPr>
              <a:t>Presentation Title Here</a:t>
            </a:r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 typical automotive plant can manufacturer several thousand of these parts a </a:t>
            </a:r>
            <a:r>
              <a:rPr lang="en-US" sz="2800" dirty="0" smtClean="0"/>
              <a:t>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Previously, correct labelling of these parts was left to </a:t>
            </a:r>
            <a:r>
              <a:rPr lang="en-US" sz="2800" dirty="0" smtClean="0"/>
              <a:t>humans: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Difficult to identify small similarities on a moving belt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Human fatigue during an 8+ hour shift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More than one vehicle make with several models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034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Bag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of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Words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On an offline dataset perform feature extraction on the images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Run the unsupervised K-means clustering algorithm to construct the Visual Vocabulary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centroids form the visual words</a:t>
            </a: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3497728"/>
            <a:ext cx="4686300" cy="28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2265</Words>
  <Application>Microsoft Macintosh PowerPoint</Application>
  <PresentationFormat>On-screen Show (4:3)</PresentationFormat>
  <Paragraphs>601</Paragraphs>
  <Slides>61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 Unicode MS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Kyle Doerr</cp:lastModifiedBy>
  <cp:revision>81</cp:revision>
  <cp:lastPrinted>2012-01-12T15:01:17Z</cp:lastPrinted>
  <dcterms:created xsi:type="dcterms:W3CDTF">2011-12-23T15:22:14Z</dcterms:created>
  <dcterms:modified xsi:type="dcterms:W3CDTF">2016-01-25T23:53:05Z</dcterms:modified>
</cp:coreProperties>
</file>